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showOutlineIcons="0" horzBarState="maximized">
    <p:restoredLeft sz="179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0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tableStyles" Target="tableStyle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1048929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AEB944C7-DC6E-415C-ADE3-6E694F38CC5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30" name="Slide Image Placeholder 3"/>
          <p:cNvSpPr>
            <a:spLocks noChangeAspect="1" noRot="1" noGrp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  <a:p>
            <a:endParaRPr lang="en-US"/>
          </a:p>
        </p:txBody>
      </p:sp>
      <p:sp>
        <p:nvSpPr>
          <p:cNvPr id="1048931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2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933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3426251-1866-4ECF-A081-EAA920A1642F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58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59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A708690-33BA-45DD-B6ED-39EC96D7C0F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3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4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688CF69-B741-4C35-A1DA-1A2CB614BE4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4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4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4316C5D-E989-4901-89D0-5874F654ACC6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4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5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286FD7C-8C3C-4BD7-962D-3C861AAFAF4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5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5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CC1458D-5D26-43B3-91CD-0E7AAE24F71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5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6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41C75F4-C32F-4A37-8B86-712AAA1910A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6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6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2DF2816-F4D9-4509-836A-77524EC0019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6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7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53D5B86-00A0-4D5B-869C-A9C5057CDAD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7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7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022EDEA-A4C2-43D6-B950-47301162FE0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7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8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D30D7DF0-2F69-4650-8BF1-0F743E6CE2C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8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8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76312DF-E3D3-42A4-AFCB-1F7026EC4C0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59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0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E9001C8-AF52-489E-82D5-5873A392F2D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8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9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16A6572-CDE6-458C-9F09-DD95453532E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9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9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B11D3B7-E158-4187-9308-E1A42F89886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9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0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59610D5-C216-4A5A-8CCF-3391B9101C0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0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0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0536CD9-40DA-4F8D-8983-003627D1B848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0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1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25691CB-CB8F-47D3-9157-8AACB2F0C64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1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1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B272DBF-84F1-4B2C-9811-E4466A5F2BE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1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2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47678FA-3E03-43DE-8A92-4C9E58AFEBB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2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2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2430E39-DA03-46D4-85F1-252BAAD6DB6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2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3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9FDEB01-2FAF-48BD-8B4F-D130FA210E3C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3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3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0F865B3-944C-4512-A745-34117F29051E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0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0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F8FA53E-3FD7-4F04-B69D-EC61F5C4EE2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3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4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2FAACDE2-02EF-48AF-A109-5C44ABD0DE06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4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4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7586536-14B8-4737-9A14-8A81577BE0F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4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5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E50CC6A-C2F4-48F1-8914-6D50999C2F89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5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5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068C9B6-8C7D-4BC4-8E55-4CE3A8A033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5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6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BB335C6-6D5D-46F2-BA45-0904604EEDD6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6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6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4DD43DA-A9EA-4B85-84E8-F3AA930F2DD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6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7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100B0FF-3D29-412D-BC82-125DBAC63A0F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7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7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9BF455EF-23E7-43E6-8FBE-5F102D8574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81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82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032FD84-C4CB-42EC-8215-30FFC92027C8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8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8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92C4250-89B4-4CC1-9C1F-705D8E99B435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0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1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AA8B042-7A30-468B-BDFA-4E74ADC2E7D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9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9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6BAEFDB-DE29-4D45-81BA-E1F50543C809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9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0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00FDC11-31D7-4EBB-991E-0782B7F115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0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0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3155AE0-BAA1-4ABF-AB56-63825819EE1A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0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1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67E19DF-9AF2-466B-9F3F-1AFE187BD9B6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1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1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E972F36-63E9-4C76-8DB7-646B266B770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2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2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10990535-6D2B-40FD-A535-9DD851D96638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2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2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B261727-7B38-4EEA-8369-9B4A85C76BD2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3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3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F326AC6-657E-4F68-BFE5-8D0FA2BFBB2C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3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3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E6116F4-E881-4C3F-BB40-D55A459936A9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4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4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770E66B-4F94-4CA3-A967-526424BA33A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1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1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C8D027F-3A2B-4EB7-8F22-0B566EA89AC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4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4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B50B3F1-F9C4-4112-8F45-EFD1A1146E76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52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53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2BA72BAF-39CB-4693-8508-001580DDD792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57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58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651F170-E0AB-486B-8B84-0EAC4E15E677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62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63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E6FEBC2-8D48-4DEA-A7F9-241051BF2A8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67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68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97C1AA7-6D8F-4CD1-ABA5-A9F9C909ECF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72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73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779FD3D-1300-42B2-B4A1-E197432DA78F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77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78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11B31FDC-5AF1-4539-982F-A6BBAD2025AA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1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2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7442805-73DB-419C-9848-7E9F919545D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2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2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AE85758-53EC-46AA-A164-C75E4C9724D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2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3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B54A0BF-D6FF-42C5-9F7E-C3E629EE882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3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3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16ABCD2-B4B2-49EF-92FC-6A226AF18FC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58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896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7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898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99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885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86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887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8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2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3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59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01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03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4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06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7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8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09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10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12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3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4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5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6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17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18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881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882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3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20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1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92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0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48891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2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893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94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048579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p>
            <a:r>
              <a:rPr b="1" sz="7200" lang="en-US">
                <a:solidFill>
                  <a:srgbClr val="002060"/>
                </a:solidFill>
              </a:rPr>
              <a:t>Biological oxidation</a:t>
            </a:r>
          </a:p>
        </p:txBody>
      </p:sp>
      <p:sp>
        <p:nvSpPr>
          <p:cNvPr id="1048587" name="Subtitle 2"/>
          <p:cNvSpPr>
            <a:spLocks noGrp="1" noEditPoints="1"/>
          </p:cNvSpPr>
          <p:nvPr>
            <p:ph type="subTitle" idx="1"/>
          </p:nvPr>
        </p:nvSpPr>
        <p:spPr/>
        <p:txBody>
          <a:bodyPr>
            <a:normAutofit lnSpcReduction="10000"/>
          </a:bodyPr>
          <a:p>
            <a:r>
              <a:rPr b="1" sz="3200" lang="en-US">
                <a:solidFill>
                  <a:srgbClr val="FF0000"/>
                </a:solidFill>
              </a:rPr>
              <a:t>Presented by: </a:t>
            </a:r>
          </a:p>
          <a:p>
            <a:r>
              <a:rPr b="1" sz="3200" lang="en-US">
                <a:solidFill>
                  <a:srgbClr val="FF0000"/>
                </a:solidFill>
              </a:rPr>
              <a:t>Dr. Kalpana Jorasia</a:t>
            </a:r>
          </a:p>
          <a:p>
            <a:r>
              <a:rPr b="1" sz="3200" lang="en-US">
                <a:solidFill>
                  <a:srgbClr val="FF0000"/>
                </a:solidFill>
              </a:rPr>
              <a:t>Assistant professor(VBC)</a:t>
            </a:r>
          </a:p>
          <a:p>
            <a:endParaRPr lang="en-US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3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4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4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5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7069110" cy="6858000"/>
          </a:xfrm>
          <a:prstGeom prst="rect"/>
        </p:spPr>
      </p:pic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519524" y="1211008"/>
            <a:ext cx="5378419" cy="5256760"/>
          </a:xfrm>
          <a:prstGeom prst="rect"/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5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75074"/>
            <a:ext cx="12192000" cy="6782926"/>
          </a:xfrm>
          <a:prstGeom prst="rect"/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6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6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1896343" cy="6858000"/>
          </a:xfrm>
          <a:prstGeom prst="rect"/>
        </p:spPr>
      </p:pic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7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046153" cy="6782925"/>
          </a:xfrm>
          <a:prstGeom prst="rect"/>
        </p:spPr>
      </p:pic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7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8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062799" cy="6858000"/>
          </a:xfrm>
          <a:prstGeom prst="rect"/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59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8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91720"/>
            <a:ext cx="11929634" cy="6766280"/>
          </a:xfrm>
          <a:prstGeom prst="rect"/>
        </p:spPr>
      </p:pic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9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247199" cy="6858000"/>
          </a:xfrm>
          <a:prstGeom prst="rect"/>
        </p:spPr>
      </p:pic>
      <p:pic>
        <p:nvPicPr>
          <p:cNvPr id="209717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8131942" y="2130401"/>
            <a:ext cx="3951310" cy="2597198"/>
          </a:xfrm>
          <a:prstGeom prst="rect"/>
        </p:spPr>
      </p:pic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9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7581161" cy="6858000"/>
          </a:xfrm>
          <a:prstGeom prst="rect"/>
        </p:spPr>
      </p:pic>
      <p:pic>
        <p:nvPicPr>
          <p:cNvPr id="209717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581161" y="785137"/>
            <a:ext cx="4610839" cy="5135919"/>
          </a:xfrm>
          <a:prstGeom prst="rect"/>
        </p:spPr>
      </p:pic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376762"/>
          </a:xfrm>
          <a:prstGeom prst="rect"/>
        </p:spPr>
        <p:txBody>
          <a:bodyPr>
            <a:normAutofit/>
          </a:bodyPr>
          <a:p>
            <a:r>
              <a:rPr b="1" lang="en-US"/>
              <a:t>Electron Transport chain/ Respiratory chain</a:t>
            </a:r>
            <a:endParaRPr b="1"/>
          </a:p>
        </p:txBody>
      </p:sp>
      <p:sp>
        <p:nvSpPr>
          <p:cNvPr id="104870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0715" y="1323457"/>
            <a:ext cx="7184827" cy="5021397"/>
          </a:xfrm>
          <a:prstGeom prst="rect"/>
        </p:spPr>
      </p:pic>
      <p:pic>
        <p:nvPicPr>
          <p:cNvPr id="209717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635177" y="810310"/>
            <a:ext cx="4556823" cy="6047690"/>
          </a:xfrm>
          <a:prstGeom prst="rect"/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0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-162210"/>
            <a:ext cx="12192000" cy="7182420"/>
          </a:xfrm>
          <a:prstGeom prst="rect"/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1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-141319"/>
            <a:ext cx="12192000" cy="7140637"/>
          </a:xfrm>
          <a:prstGeom prst="rect"/>
        </p:spPr>
      </p:pic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17" name="Content Placeholder 2"/>
          <p:cNvSpPr>
            <a:spLocks noGrp="1" noEditPoints="1"/>
          </p:cNvSpPr>
          <p:nvPr>
            <p:ph idx="1"/>
          </p:nvPr>
        </p:nvSpPr>
        <p:spPr>
          <a:xfrm>
            <a:off x="322185" y="1825625"/>
            <a:ext cx="7635906" cy="4351338"/>
          </a:xfrm>
          <a:prstGeom prst="rect"/>
        </p:spPr>
        <p:txBody>
          <a:bodyPr/>
          <a:p>
            <a:pPr algn="just"/>
            <a:r>
              <a:rPr b="1">
                <a:solidFill>
                  <a:srgbClr val="FF0000"/>
                </a:solidFill>
              </a:rPr>
              <a:t>‘Electrons flow through Electron Transport chain in steps from the more electronegative component ( low redox potential ) to the more electropositive component (high redox potential)’</a:t>
            </a:r>
            <a:endParaRPr b="1" lang="en-US">
              <a:solidFill>
                <a:srgbClr val="FF0000"/>
              </a:solidFill>
            </a:endParaRPr>
          </a:p>
          <a:p>
            <a:pPr algn="just"/>
            <a:r>
              <a:rPr b="1" lang="en-US">
                <a:solidFill>
                  <a:srgbClr val="FF0000"/>
                </a:solidFill>
              </a:rPr>
              <a:t>standard redox potential 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(E</a:t>
            </a:r>
            <a:r>
              <a:rPr baseline="-25000" b="1" lang="en-US">
                <a:solidFill>
                  <a:srgbClr val="FF0000"/>
                </a:solidFill>
                <a:highlight>
                  <a:srgbClr val="FFFF00"/>
                </a:highlight>
              </a:rPr>
              <a:t>0 </a:t>
            </a:r>
            <a:r>
              <a:rPr baseline="0" b="1" lang="en-US">
                <a:solidFill>
                  <a:srgbClr val="FF0000"/>
                </a:solidFill>
                <a:highlight>
                  <a:srgbClr val="FFFF00"/>
                </a:highlight>
              </a:rPr>
              <a:t> volts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b="1" lang="en-US">
                <a:solidFill>
                  <a:srgbClr val="FF0000"/>
                </a:solidFill>
              </a:rPr>
              <a:t> at pH 7.0 and 25</a:t>
            </a:r>
            <a:r>
              <a:rPr baseline="30000" b="1" lang="en-US">
                <a:solidFill>
                  <a:srgbClr val="FF0000"/>
                </a:solidFill>
              </a:rPr>
              <a:t>o</a:t>
            </a:r>
            <a:r>
              <a:rPr b="1" lang="en-US">
                <a:solidFill>
                  <a:srgbClr val="FF0000"/>
                </a:solidFill>
              </a:rPr>
              <a:t>C</a:t>
            </a:r>
          </a:p>
        </p:txBody>
      </p:sp>
      <p:pic>
        <p:nvPicPr>
          <p:cNvPr id="209717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8089819" y="281897"/>
            <a:ext cx="3935682" cy="6134095"/>
          </a:xfrm>
          <a:prstGeom prst="rect"/>
        </p:spPr>
      </p:pic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2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932736"/>
          </a:xfrm>
          <a:prstGeom prst="rect"/>
        </p:spPr>
      </p:pic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942714"/>
          </a:xfrm>
          <a:prstGeom prst="rect"/>
        </p:spPr>
        <p:txBody>
          <a:bodyPr/>
          <a:p>
            <a:r>
              <a:rPr b="1"/>
              <a:t>Cytochromes</a:t>
            </a:r>
          </a:p>
        </p:txBody>
      </p:sp>
      <p:sp>
        <p:nvSpPr>
          <p:cNvPr id="1048727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48927"/>
            <a:ext cx="10515600" cy="5611012"/>
          </a:xfrm>
          <a:prstGeom prst="rect"/>
        </p:spPr>
        <p:txBody>
          <a:bodyPr>
            <a:normAutofit lnSpcReduction="10000"/>
          </a:bodyPr>
          <a:p/>
          <a:p>
            <a:pPr indent="0" marL="0">
              <a:buNone/>
            </a:pPr>
            <a:r>
              <a:t>Cytochrome is a class of </a:t>
            </a:r>
            <a:r>
              <a:rPr>
                <a:solidFill>
                  <a:srgbClr val="FF0000"/>
                </a:solidFill>
                <a:highlight>
                  <a:srgbClr val="FFFF00"/>
                </a:highlight>
              </a:rPr>
              <a:t>haemoprotein</a:t>
            </a:r>
            <a:r>
              <a:t> (an iron</a:t>
            </a:r>
            <a:r>
              <a:rPr lang="en-US"/>
              <a:t>(Fe)</a:t>
            </a:r>
            <a:r>
              <a:t>-containing haem group attached to protein).</a:t>
            </a:r>
          </a:p>
          <a:p>
            <a:r>
              <a:t>These “</a:t>
            </a:r>
            <a:r>
              <a:rPr>
                <a:solidFill>
                  <a:srgbClr val="FF0000"/>
                </a:solidFill>
                <a:highlight>
                  <a:srgbClr val="FFFF00"/>
                </a:highlight>
              </a:rPr>
              <a:t>cell pigments</a:t>
            </a:r>
            <a:r>
              <a:t>” are present in all living tissues that require oxygen.</a:t>
            </a:r>
          </a:p>
          <a:p>
            <a:r>
              <a:t>They are involved in the transfer of electrons in association with a reversible change in oxidation state of the haem protein (</a:t>
            </a:r>
            <a:r>
              <a:rPr>
                <a:highlight>
                  <a:srgbClr val="FFFF00"/>
                </a:highlight>
              </a:rPr>
              <a:t>ferrous (Fe2+) to Ferric (Fe3+).</a:t>
            </a:r>
          </a:p>
          <a:p>
            <a:pPr indent="0" marL="0">
              <a:buNone/>
            </a:pPr>
            <a:r>
              <a:t>There are 4 major classes of cytochromes, viz., a, b, c and d.</a:t>
            </a:r>
          </a:p>
          <a:p>
            <a:pPr indent="0" marL="0">
              <a:buNone/>
            </a:pPr>
            <a:r>
              <a:t>The members of each subclass are distinguished from each other through numerical subscripts and by their characteristic wavelength of absorption maximum. E.g. Cytochrome C1, Cytochrome C555.</a:t>
            </a:r>
          </a:p>
          <a:p>
            <a:r>
              <a:t>They also differ from each other through their type of</a:t>
            </a:r>
            <a:r>
              <a:rPr>
                <a:highlight>
                  <a:srgbClr val="FFFF00"/>
                </a:highlight>
              </a:rPr>
              <a:t> haem group.</a:t>
            </a:r>
          </a:p>
          <a:p/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992650"/>
          </a:xfrm>
          <a:prstGeom prst="rect"/>
        </p:spPr>
        <p:txBody>
          <a:bodyPr/>
          <a:p>
            <a:r>
              <a:rPr b="1"/>
              <a:t>Flavoproteins</a:t>
            </a:r>
          </a:p>
          <a:p/>
        </p:txBody>
      </p:sp>
      <p:sp>
        <p:nvSpPr>
          <p:cNvPr id="1048732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226383"/>
            <a:ext cx="10515600" cy="4834060"/>
          </a:xfrm>
          <a:prstGeom prst="rect"/>
        </p:spPr>
        <p:txBody>
          <a:bodyPr>
            <a:normAutofit lnSpcReduction="10000"/>
          </a:bodyPr>
          <a:p>
            <a:pPr indent="0" marL="0">
              <a:buNone/>
            </a:pPr>
            <a:r>
              <a:t>The enzyme “dehydrogenase”, which removes electrons from NADH, or from substrates like succinate, contains flavins as prosthetic group. Flavins are refered to riboflavin (Vitamin -B2).</a:t>
            </a:r>
          </a:p>
          <a:p>
            <a:r>
              <a:t>There are 2 enzyme complexes,</a:t>
            </a:r>
          </a:p>
          <a:p>
            <a:r>
              <a:rPr b="1">
                <a:solidFill>
                  <a:srgbClr val="FF0000"/>
                </a:solidFill>
              </a:rPr>
              <a:t>NADH – dehydrogenase</a:t>
            </a:r>
            <a:r>
              <a:t>,</a:t>
            </a:r>
            <a:r>
              <a:rPr lang="en-US"/>
              <a:t> </a:t>
            </a:r>
            <a:r>
              <a:t>contain </a:t>
            </a:r>
            <a:r>
              <a:rPr>
                <a:solidFill>
                  <a:schemeClr val="accent1"/>
                </a:solidFill>
                <a:highlight>
                  <a:srgbClr val="FFFF00"/>
                </a:highlight>
              </a:rPr>
              <a:t>FMN (Flavin mononucleotide)</a:t>
            </a:r>
            <a:r>
              <a:rPr>
                <a:highlight>
                  <a:srgbClr val="FFFF00"/>
                </a:highlight>
              </a:rPr>
              <a:t>,</a:t>
            </a:r>
          </a:p>
          <a:p>
            <a:r>
              <a:rPr b="1">
                <a:solidFill>
                  <a:srgbClr val="FF0000"/>
                </a:solidFill>
              </a:rPr>
              <a:t>Succinate dehydrogenase</a:t>
            </a:r>
            <a:r>
              <a:t>, containing, </a:t>
            </a:r>
            <a:r>
              <a:rPr>
                <a:solidFill>
                  <a:schemeClr val="accent1"/>
                </a:solidFill>
                <a:highlight>
                  <a:srgbClr val="FFFF00"/>
                </a:highlight>
              </a:rPr>
              <a:t>FAD (Flavin adenine dinucleotide)</a:t>
            </a:r>
            <a:endParaRPr lang="en-US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0" marL="0">
              <a:buNone/>
            </a:pPr>
            <a:r>
              <a:rPr sz="4000">
                <a:solidFill>
                  <a:schemeClr val="tx1"/>
                </a:solidFill>
              </a:rPr>
              <a:t>Fe –S protein</a:t>
            </a:r>
          </a:p>
          <a:p>
            <a:r>
              <a:rPr>
                <a:solidFill>
                  <a:schemeClr val="tx1"/>
                </a:solidFill>
              </a:rPr>
              <a:t>These proteins contain </a:t>
            </a:r>
            <a:r>
              <a:rPr b="1">
                <a:solidFill>
                  <a:srgbClr val="FF0000"/>
                </a:solidFill>
              </a:rPr>
              <a:t>Fe atoms</a:t>
            </a:r>
            <a:r>
              <a:rPr>
                <a:solidFill>
                  <a:schemeClr val="tx1"/>
                </a:solidFill>
              </a:rPr>
              <a:t> that are bound to the </a:t>
            </a:r>
            <a:r>
              <a:rPr b="1">
                <a:solidFill>
                  <a:srgbClr val="FF0000"/>
                </a:solidFill>
              </a:rPr>
              <a:t>S-atom</a:t>
            </a:r>
            <a:r>
              <a:rPr b="1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of the </a:t>
            </a:r>
            <a:r>
              <a:rPr b="1">
                <a:solidFill>
                  <a:srgbClr val="FF0000"/>
                </a:solidFill>
              </a:rPr>
              <a:t>cysteine </a:t>
            </a:r>
            <a:r>
              <a:rPr>
                <a:solidFill>
                  <a:schemeClr val="tx1"/>
                </a:solidFill>
              </a:rPr>
              <a:t>residues of the protein.</a:t>
            </a: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0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95784" y="141657"/>
            <a:ext cx="11833724" cy="6716343"/>
          </a:xfrm>
          <a:prstGeom prst="rect"/>
        </p:spPr>
      </p:pic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93155"/>
          </a:xfrm>
          <a:prstGeom prst="rect"/>
        </p:spPr>
        <p:txBody>
          <a:bodyPr>
            <a:normAutofit/>
          </a:bodyPr>
          <a:p>
            <a:r>
              <a:rPr b="1"/>
              <a:t>Co-enzyme Q</a:t>
            </a:r>
          </a:p>
        </p:txBody>
      </p:sp>
      <p:sp>
        <p:nvSpPr>
          <p:cNvPr id="1048737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661702"/>
            <a:ext cx="10515600" cy="4832790"/>
          </a:xfrm>
          <a:prstGeom prst="rect"/>
        </p:spPr>
        <p:txBody>
          <a:bodyPr/>
          <a:p>
            <a:pPr>
              <a:buFont typeface="Wingdings" charset="0"/>
              <a:buChar char="ü"/>
            </a:pPr>
          </a:p>
          <a:p>
            <a:pPr>
              <a:buFont typeface="Wingdings" charset="0"/>
              <a:buChar char="ü"/>
            </a:pPr>
            <a:r>
              <a:t>Co- enzyme Q is a </a:t>
            </a:r>
            <a:r>
              <a:rPr b="1">
                <a:solidFill>
                  <a:srgbClr val="FF0000"/>
                </a:solidFill>
              </a:rPr>
              <a:t>quinone derivative</a:t>
            </a:r>
            <a:r>
              <a:t> with a long </a:t>
            </a:r>
            <a:r>
              <a:rPr b="1" lang="en-US">
                <a:solidFill>
                  <a:srgbClr val="FF0000"/>
                </a:solidFill>
              </a:rPr>
              <a:t>10 </a:t>
            </a:r>
            <a:r>
              <a:rPr b="1">
                <a:solidFill>
                  <a:srgbClr val="FF0000"/>
                </a:solidFill>
              </a:rPr>
              <a:t>isoprenoid side</a:t>
            </a:r>
            <a:r>
              <a:t> chain.</a:t>
            </a:r>
          </a:p>
          <a:p>
            <a:pPr>
              <a:buFont typeface="Wingdings" charset="0"/>
              <a:buChar char="ü"/>
            </a:pPr>
            <a:r>
              <a:t>It is also called as “</a:t>
            </a:r>
            <a:r>
              <a:rPr b="1">
                <a:solidFill>
                  <a:srgbClr val="FF0000"/>
                </a:solidFill>
              </a:rPr>
              <a:t>Ubiquinone</a:t>
            </a:r>
            <a:r>
              <a:t>”, because, it is present ubiquitously (ubiquitous = present everywhere) in all biological systems.</a:t>
            </a:r>
          </a:p>
          <a:p>
            <a:pPr>
              <a:buFont typeface="Wingdings" charset="0"/>
              <a:buChar char="ü"/>
            </a:pPr>
            <a:r>
              <a:rPr lang="en-US"/>
              <a:t> </a:t>
            </a:r>
            <a:r>
              <a:t>It is a lipid soluble compound</a:t>
            </a:r>
            <a:r>
              <a:rPr lang="en-US"/>
              <a:t>(</a:t>
            </a:r>
            <a:r>
              <a:rPr b="1" lang="en-US">
                <a:solidFill>
                  <a:srgbClr val="FF0000"/>
                </a:solidFill>
              </a:rPr>
              <a:t>lipophilic electron carrier</a:t>
            </a:r>
            <a:r>
              <a:rPr lang="en-US"/>
              <a:t>)</a:t>
            </a:r>
            <a:r>
              <a:t> and therefore freely diffusible within the inner membrane.</a:t>
            </a:r>
            <a:r>
              <a:rPr lang="en-US"/>
              <a:t> </a:t>
            </a:r>
            <a:r>
              <a:t>It is capable of undergoing reversible redox reactions.</a:t>
            </a:r>
            <a:endParaRPr lang="en-US"/>
          </a:p>
          <a:p>
            <a:pPr>
              <a:buFont typeface="Wingdings" charset="0"/>
              <a:buChar char="ü"/>
            </a:pPr>
            <a:r>
              <a:rPr lang="en-US"/>
              <a:t>it is directly</a:t>
            </a:r>
            <a:r>
              <a:rPr b="1" lang="en-US">
                <a:solidFill>
                  <a:srgbClr val="FF0000"/>
                </a:solidFill>
              </a:rPr>
              <a:t> synthesized in the body.</a:t>
            </a:r>
          </a:p>
        </p:txBody>
      </p:sp>
      <p:pic>
        <p:nvPicPr>
          <p:cNvPr id="209718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274184" y="3894376"/>
            <a:ext cx="4668089" cy="2714639"/>
          </a:xfrm>
          <a:prstGeom prst="rect"/>
        </p:spPr>
      </p:pic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4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158038" y="237376"/>
            <a:ext cx="6254037" cy="6383248"/>
          </a:xfrm>
          <a:prstGeom prst="rect"/>
        </p:spPr>
      </p:pic>
      <p:pic>
        <p:nvPicPr>
          <p:cNvPr id="2097183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096000" y="1277591"/>
            <a:ext cx="6140918" cy="5126516"/>
          </a:xfrm>
          <a:prstGeom prst="rect"/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4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8404380" cy="6858000"/>
          </a:xfrm>
          <a:prstGeom prst="rect"/>
        </p:spPr>
      </p:pic>
      <p:pic>
        <p:nvPicPr>
          <p:cNvPr id="209718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8404380" y="92705"/>
            <a:ext cx="3787620" cy="6500747"/>
          </a:xfrm>
          <a:prstGeom prst="rect"/>
        </p:spPr>
      </p:pic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52" name="Content Placeholder 2"/>
          <p:cNvSpPr>
            <a:spLocks noGrp="1" noEditPoints="1"/>
          </p:cNvSpPr>
          <p:nvPr>
            <p:ph idx="1"/>
          </p:nvPr>
        </p:nvSpPr>
        <p:spPr>
          <a:xfrm>
            <a:off x="0" y="2607970"/>
            <a:ext cx="11769940" cy="2903168"/>
          </a:xfrm>
          <a:prstGeom prst="rect"/>
        </p:spPr>
        <p:txBody>
          <a:bodyPr/>
          <a:p>
            <a:r>
              <a:rPr b="1" dirty="0" lang="en-US" err="1">
                <a:solidFill>
                  <a:srgbClr val="FF0000"/>
                </a:solidFill>
              </a:rPr>
              <a:t>Cytochrome</a:t>
            </a:r>
            <a:r>
              <a:rPr b="1" dirty="0" lang="en-US">
                <a:solidFill>
                  <a:srgbClr val="FF0000"/>
                </a:solidFill>
              </a:rPr>
              <a:t> </a:t>
            </a:r>
            <a:r>
              <a:rPr b="1" dirty="0" lang="en-US" err="1">
                <a:solidFill>
                  <a:srgbClr val="FF0000"/>
                </a:solidFill>
              </a:rPr>
              <a:t>oxidase</a:t>
            </a:r>
            <a:r>
              <a:t> the only electron carrier, the</a:t>
            </a:r>
            <a:r>
              <a:rPr b="1">
                <a:solidFill>
                  <a:srgbClr val="FF0000"/>
                </a:solidFill>
              </a:rPr>
              <a:t> heme iron</a:t>
            </a:r>
            <a:r>
              <a:t> of</a:t>
            </a:r>
            <a:r>
              <a:rPr dirty="0" lang="en-US"/>
              <a:t> </a:t>
            </a:r>
            <a:r>
              <a:t>which can directly react with molecular oxygen.Besides heme (with iron), this oxidase also</a:t>
            </a:r>
            <a:r>
              <a:rPr dirty="0" lang="en-US"/>
              <a:t> </a:t>
            </a:r>
            <a:r>
              <a:t>contains </a:t>
            </a:r>
            <a:r>
              <a:rPr b="1">
                <a:solidFill>
                  <a:srgbClr val="FF0000"/>
                </a:solidFill>
              </a:rPr>
              <a:t>copper</a:t>
            </a:r>
            <a:r>
              <a:t> that undergoes</a:t>
            </a:r>
            <a:r>
              <a:rPr dirty="0" lang="en-US"/>
              <a:t> </a:t>
            </a:r>
            <a:r>
              <a:t>oxidation reduction (Cu2</a:t>
            </a:r>
            <a:r>
              <a:t>+ </a:t>
            </a:r>
            <a:r>
              <a:rPr dirty="0" lang="en-US" smtClean="0"/>
              <a:t>to</a:t>
            </a:r>
            <a:r>
              <a:rPr smtClean="0"/>
              <a:t> </a:t>
            </a:r>
            <a:r>
              <a:t>Cu+) during </a:t>
            </a:r>
            <a:r>
              <a:t>the </a:t>
            </a:r>
            <a:r>
              <a:rPr smtClean="0"/>
              <a:t>transport</a:t>
            </a:r>
            <a:r>
              <a:rPr dirty="0" lang="en-US" smtClean="0"/>
              <a:t> </a:t>
            </a:r>
            <a:r>
              <a:rPr smtClean="0"/>
              <a:t>of </a:t>
            </a:r>
            <a:r>
              <a:t>electrons</a:t>
            </a:r>
          </a:p>
        </p:txBody>
      </p:sp>
      <p:pic>
        <p:nvPicPr>
          <p:cNvPr id="209718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471996" y="4168940"/>
            <a:ext cx="11077088" cy="2684397"/>
          </a:xfrm>
          <a:prstGeom prst="rect"/>
        </p:spPr>
      </p:pic>
      <p:pic>
        <p:nvPicPr>
          <p:cNvPr id="209718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571870" y="0"/>
            <a:ext cx="10977214" cy="2607970"/>
          </a:xfrm>
          <a:prstGeom prst="rect"/>
        </p:spPr>
      </p:pic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5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732987"/>
          </a:xfrm>
          <a:prstGeom prst="rect"/>
        </p:spPr>
      </p:pic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 noEditPoints="1"/>
          </p:cNvSpPr>
          <p:nvPr>
            <p:ph type="title"/>
          </p:nvPr>
        </p:nvSpPr>
        <p:spPr>
          <a:xfrm>
            <a:off x="838200" y="-67661"/>
            <a:ext cx="10515600" cy="1059233"/>
          </a:xfrm>
          <a:prstGeom prst="rect"/>
        </p:spPr>
        <p:txBody>
          <a:bodyPr/>
          <a:p>
            <a:r>
              <a:rPr b="1" sz="3200" lang="en-US"/>
              <a:t>oxidative phosphorylation</a:t>
            </a:r>
            <a:r>
              <a:rPr baseline="0" sz="3200" lang="en-US"/>
              <a:t> </a:t>
            </a:r>
            <a:r>
              <a:rPr baseline="0" sz="3200" lang="en-US">
                <a:solidFill>
                  <a:srgbClr val="FF0000"/>
                </a:solidFill>
              </a:rPr>
              <a:t>(complex V)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1048762" name="Content Placeholder 2"/>
          <p:cNvSpPr>
            <a:spLocks noGrp="1" noEditPoints="1"/>
          </p:cNvSpPr>
          <p:nvPr>
            <p:ph idx="1"/>
          </p:nvPr>
        </p:nvSpPr>
        <p:spPr>
          <a:xfrm>
            <a:off x="-1" y="608723"/>
            <a:ext cx="11834949" cy="5951091"/>
          </a:xfrm>
          <a:prstGeom prst="rect"/>
        </p:spPr>
        <p:txBody>
          <a:bodyPr>
            <a:normAutofit/>
          </a:bodyPr>
          <a:p>
            <a:pPr algn="just">
              <a:buFont typeface="Wingdings" charset="0"/>
              <a:buChar char="ü"/>
            </a:pPr>
            <a:r>
              <a:rPr dirty="0" sz="2400" lang="en-US"/>
              <a:t> </a:t>
            </a:r>
            <a:r>
              <a:rPr dirty="0" sz="2400" lang="en-US">
                <a:solidFill>
                  <a:schemeClr val="tx1"/>
                </a:solidFill>
              </a:rPr>
              <a:t>The process of synthesizing ATP from ADP and P</a:t>
            </a:r>
            <a:r>
              <a:rPr baseline="-25000" dirty="0" sz="2400" lang="en-US">
                <a:solidFill>
                  <a:schemeClr val="tx1"/>
                </a:solidFill>
              </a:rPr>
              <a:t>i </a:t>
            </a:r>
            <a:r>
              <a:rPr baseline="0" dirty="0" sz="2400" lang="en-US">
                <a:solidFill>
                  <a:schemeClr val="tx1"/>
                </a:solidFill>
              </a:rPr>
              <a:t>coupled with the electron transport chain is known as oxidative </a:t>
            </a:r>
            <a:r>
              <a:rPr baseline="0" dirty="0" sz="2400" lang="en-US" err="1">
                <a:solidFill>
                  <a:schemeClr val="tx1"/>
                </a:solidFill>
              </a:rPr>
              <a:t>phosphorylation</a:t>
            </a:r>
            <a:endParaRPr baseline="0" dirty="0" sz="2400" lang="en-US">
              <a:solidFill>
                <a:schemeClr val="tx1"/>
              </a:solidFill>
            </a:endParaRPr>
          </a:p>
          <a:p>
            <a:pPr algn="just" indent="0" marL="0">
              <a:buFont typeface="Wingdings" charset="0"/>
              <a:buNone/>
            </a:pPr>
            <a:r>
              <a:rPr b="1" sz="2400">
                <a:solidFill>
                  <a:srgbClr val="FF0000"/>
                </a:solidFill>
              </a:rPr>
              <a:t>P/O ratio</a:t>
            </a:r>
            <a:r>
              <a:rPr b="1" dirty="0" sz="2400" lang="en-US">
                <a:solidFill>
                  <a:srgbClr val="FF0000"/>
                </a:solidFill>
              </a:rPr>
              <a:t> or P:O</a:t>
            </a:r>
            <a:endParaRPr b="1" sz="2400">
              <a:solidFill>
                <a:srgbClr val="FF0000"/>
              </a:solidFill>
            </a:endParaRPr>
          </a:p>
          <a:p>
            <a:pPr algn="just">
              <a:buFont typeface="Wingdings" charset="0"/>
              <a:buChar char="ü"/>
            </a:pPr>
            <a:r>
              <a:rPr sz="2400"/>
              <a:t>The number of molecules of ATP formed per pair of electrons transferred down the respiratory chain to atomic oxygen is termed P/O ratio.</a:t>
            </a:r>
          </a:p>
          <a:p>
            <a:pPr algn="just">
              <a:buFont typeface="Wingdings" charset="0"/>
              <a:buChar char="v"/>
            </a:pPr>
            <a:r>
              <a:rPr dirty="0" sz="2400" lang="en-US">
                <a:solidFill>
                  <a:schemeClr val="tx1"/>
                </a:solidFill>
              </a:rPr>
              <a:t>1. </a:t>
            </a:r>
            <a:r>
              <a:rPr sz="2400">
                <a:solidFill>
                  <a:schemeClr val="tx1"/>
                </a:solidFill>
              </a:rPr>
              <a:t>When substrates are oxidized via </a:t>
            </a:r>
            <a:r>
              <a:rPr sz="2400" smtClean="0">
                <a:solidFill>
                  <a:srgbClr val="FF0000"/>
                </a:solidFill>
              </a:rPr>
              <a:t>NAD-linked </a:t>
            </a:r>
            <a:r>
              <a:rPr sz="2400">
                <a:solidFill>
                  <a:srgbClr val="FF0000"/>
                </a:solidFill>
              </a:rPr>
              <a:t>dehydrogenase</a:t>
            </a:r>
            <a:r>
              <a:rPr dirty="0" sz="2400" lang="en-US">
                <a:solidFill>
                  <a:srgbClr val="FF0000"/>
                </a:solidFill>
              </a:rPr>
              <a:t>( </a:t>
            </a:r>
            <a:r>
              <a:rPr b="1" dirty="0" sz="2400" lang="en-US" smtClean="0">
                <a:solidFill>
                  <a:srgbClr val="FF0000"/>
                </a:solidFill>
              </a:rPr>
              <a:t>complex I</a:t>
            </a:r>
            <a:r>
              <a:rPr dirty="0" sz="2400" lang="en-US">
                <a:solidFill>
                  <a:srgbClr val="FF0000"/>
                </a:solidFill>
              </a:rPr>
              <a:t>)</a:t>
            </a:r>
            <a:r>
              <a:rPr sz="2400">
                <a:solidFill>
                  <a:schemeClr val="tx1"/>
                </a:solidFill>
              </a:rPr>
              <a:t> in the respiratory chain, </a:t>
            </a:r>
            <a:r>
              <a:rPr dirty="0" sz="2400" lang="en-US">
                <a:solidFill>
                  <a:schemeClr val="tx1"/>
                </a:solidFill>
              </a:rPr>
              <a:t> 			</a:t>
            </a:r>
            <a:r>
              <a:rPr dirty="0" sz="2400" lang="en-US" smtClean="0">
                <a:solidFill>
                  <a:schemeClr val="tx1"/>
                </a:solidFill>
              </a:rPr>
              <a:t>                                </a:t>
            </a:r>
            <a:r>
              <a:rPr b="1" sz="2400" smtClean="0">
                <a:solidFill>
                  <a:srgbClr val="FF0000"/>
                </a:solidFill>
                <a:highlight>
                  <a:srgbClr val="FFFF00"/>
                </a:highlight>
              </a:rPr>
              <a:t>P/O </a:t>
            </a:r>
            <a:r>
              <a:rPr b="1" sz="2400">
                <a:solidFill>
                  <a:srgbClr val="FF0000"/>
                </a:solidFill>
                <a:highlight>
                  <a:srgbClr val="FFFF00"/>
                </a:highlight>
              </a:rPr>
              <a:t>ratio is = 2.5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pPr algn="just" indent="0" marL="0">
              <a:buFont typeface="Wingdings" charset="0"/>
              <a:buNone/>
            </a:pPr>
            <a:r>
              <a:rPr b="1" dirty="0" sz="2400" lang="en-US">
                <a:solidFill>
                  <a:srgbClr val="FF0000"/>
                </a:solidFill>
              </a:rPr>
              <a:t>                                                                       </a:t>
            </a:r>
            <a:r>
              <a:rPr b="1" dirty="0" sz="2400" lang="en-US" smtClean="0">
                <a:solidFill>
                  <a:srgbClr val="FF0000"/>
                </a:solidFill>
              </a:rPr>
              <a:t>      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( 10 proton)</a:t>
            </a:r>
          </a:p>
          <a:p>
            <a:pPr algn="just" indent="0" marL="0">
              <a:buFont typeface="Wingdings" charset="0"/>
              <a:buNone/>
            </a:pPr>
            <a:r>
              <a:rPr b="1" dirty="0" sz="2400" lang="en-US">
                <a:solidFill>
                  <a:srgbClr val="FF0000"/>
                </a:solidFill>
              </a:rPr>
              <a:t>					  </a:t>
            </a:r>
            <a:r>
              <a:rPr b="1" dirty="0" sz="2400" lang="en-US" smtClean="0">
                <a:solidFill>
                  <a:srgbClr val="FF0000"/>
                </a:solidFill>
              </a:rPr>
              <a:t>   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4 proton = 1 ATP</a:t>
            </a:r>
          </a:p>
          <a:p>
            <a:pPr algn="just" indent="0" marL="0">
              <a:buFont typeface="Wingdings" charset="0"/>
              <a:buNone/>
            </a:pPr>
            <a:r>
              <a:rPr b="1" dirty="0" sz="2400" lang="en-US">
                <a:solidFill>
                  <a:srgbClr val="FF0000"/>
                </a:solidFill>
              </a:rPr>
              <a:t>					      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10/4=</a:t>
            </a:r>
            <a:r>
              <a:rPr b="1" dirty="0" sz="2400" lang="en-US">
                <a:solidFill>
                  <a:srgbClr val="FF0000"/>
                </a:solidFill>
              </a:rPr>
              <a:t> </a:t>
            </a:r>
            <a:r>
              <a:rPr b="1" dirty="0" sz="2400" lang="en-US">
                <a:solidFill>
                  <a:srgbClr val="002060"/>
                </a:solidFill>
                <a:highlight>
                  <a:srgbClr val="00FF00"/>
                </a:highlight>
              </a:rPr>
              <a:t>2.5 ATP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=</a:t>
            </a:r>
            <a:r>
              <a:rPr b="1" dirty="0" sz="2400" lang="en-US">
                <a:solidFill>
                  <a:srgbClr val="002060"/>
                </a:solidFill>
                <a:highlight>
                  <a:srgbClr val="00FF00"/>
                </a:highlight>
              </a:rPr>
              <a:t> NADH</a:t>
            </a:r>
            <a:endParaRPr b="1" sz="2400">
              <a:solidFill>
                <a:srgbClr val="002060"/>
              </a:solidFill>
              <a:highlight>
                <a:srgbClr val="00FF00"/>
              </a:highlight>
            </a:endParaRPr>
          </a:p>
          <a:p>
            <a:pPr algn="just">
              <a:buFont typeface="Wingdings" charset="0"/>
              <a:buChar char="v"/>
            </a:pPr>
            <a:r>
              <a:rPr dirty="0" sz="2400" lang="en-US"/>
              <a:t>2. </a:t>
            </a:r>
            <a:r>
              <a:rPr sz="2400"/>
              <a:t>When a substrate like </a:t>
            </a:r>
            <a:r>
              <a:rPr b="1" sz="2400">
                <a:solidFill>
                  <a:srgbClr val="FF0000"/>
                </a:solidFill>
              </a:rPr>
              <a:t>succinate</a:t>
            </a:r>
            <a:r>
              <a:rPr sz="2400"/>
              <a:t> is </a:t>
            </a:r>
            <a:r>
              <a:rPr sz="2400" smtClean="0"/>
              <a:t>oxidized </a:t>
            </a:r>
            <a:r>
              <a:rPr sz="2400"/>
              <a:t>via a </a:t>
            </a:r>
            <a:r>
              <a:rPr sz="2400">
                <a:solidFill>
                  <a:srgbClr val="FF0000"/>
                </a:solidFill>
              </a:rPr>
              <a:t>flavoprotein – linked dehydrogenase</a:t>
            </a:r>
            <a:r>
              <a:rPr b="1" dirty="0" sz="2400" lang="en-US">
                <a:solidFill>
                  <a:srgbClr val="FF0000"/>
                </a:solidFill>
              </a:rPr>
              <a:t>(complex II)</a:t>
            </a:r>
            <a:r>
              <a:rPr sz="2400">
                <a:solidFill>
                  <a:srgbClr val="FF0000"/>
                </a:solidFill>
              </a:rPr>
              <a:t>.</a:t>
            </a:r>
            <a:r>
              <a:rPr dirty="0" sz="2400" lang="en-US">
                <a:solidFill>
                  <a:srgbClr val="FF0000"/>
                </a:solidFill>
              </a:rPr>
              <a:t>          </a:t>
            </a:r>
            <a:r>
              <a:rPr dirty="0" sz="2400" lang="en-US" smtClean="0">
                <a:solidFill>
                  <a:srgbClr val="FF0000"/>
                </a:solidFill>
              </a:rPr>
              <a:t>                                                        </a:t>
            </a:r>
            <a:r>
              <a:rPr dirty="0" sz="2400" lang="en-US" smtClean="0"/>
              <a:t>   </a:t>
            </a:r>
            <a:r>
              <a:rPr sz="2400" smtClean="0">
                <a:highlight>
                  <a:srgbClr val="FFFF00"/>
                </a:highlight>
              </a:rPr>
              <a:t> </a:t>
            </a:r>
            <a:r>
              <a:rPr dirty="0" sz="2400" lang="en-US" smtClean="0">
                <a:highlight>
                  <a:srgbClr val="FFFF00"/>
                </a:highlight>
              </a:rPr>
              <a:t>       </a:t>
            </a:r>
            <a:r>
              <a:rPr b="1" sz="2400" smtClean="0">
                <a:solidFill>
                  <a:srgbClr val="FF0000"/>
                </a:solidFill>
                <a:highlight>
                  <a:srgbClr val="FFFF00"/>
                </a:highlight>
              </a:rPr>
              <a:t>P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b="1" sz="2400">
                <a:solidFill>
                  <a:srgbClr val="FF0000"/>
                </a:solidFill>
                <a:highlight>
                  <a:srgbClr val="FFFF00"/>
                </a:highlight>
              </a:rPr>
              <a:t>O =1.5</a:t>
            </a:r>
            <a:endParaRPr b="1" dirty="0" sz="2400" lang="en-US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just" indent="0" lvl="8" marL="3657600">
              <a:buFont typeface="Wingdings" charset="0"/>
              <a:buNone/>
            </a:pPr>
            <a:r>
              <a:rPr b="1" dirty="0" sz="2400" lang="en-US" smtClean="0">
                <a:solidFill>
                  <a:srgbClr val="FF0000"/>
                </a:solidFill>
              </a:rPr>
              <a:t>                 </a:t>
            </a:r>
            <a:r>
              <a:rPr b="1" dirty="0" sz="2400" lang="en-US" smtClean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( 6 proton)</a:t>
            </a:r>
          </a:p>
          <a:p>
            <a:pPr algn="just" indent="0" marL="0">
              <a:buFont typeface="Wingdings" charset="0"/>
              <a:buNone/>
            </a:pPr>
            <a:r>
              <a:rPr b="1" dirty="0" sz="2400" lang="en-US">
                <a:solidFill>
                  <a:srgbClr val="FF0000"/>
                </a:solidFill>
              </a:rPr>
              <a:t>			                         </a:t>
            </a:r>
            <a:r>
              <a:rPr b="1" dirty="0" sz="2400" lang="en-US" smtClean="0">
                <a:solidFill>
                  <a:srgbClr val="FF0000"/>
                </a:solidFill>
              </a:rPr>
              <a:t>    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4 proton = 1 ATP</a:t>
            </a:r>
          </a:p>
          <a:p>
            <a:pPr algn="just" indent="0" marL="0">
              <a:buFont typeface="Wingdings" charset="0"/>
              <a:buNone/>
            </a:pPr>
            <a:r>
              <a:rPr b="1" dirty="0" sz="2400" lang="en-US">
                <a:solidFill>
                  <a:srgbClr val="FF0000"/>
                </a:solidFill>
              </a:rPr>
              <a:t>				            6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/4= </a:t>
            </a:r>
            <a:r>
              <a:rPr b="1" dirty="0" sz="2400" lang="en-US">
                <a:solidFill>
                  <a:srgbClr val="002060"/>
                </a:solidFill>
                <a:highlight>
                  <a:srgbClr val="00FF00"/>
                </a:highlight>
              </a:rPr>
              <a:t>1.5 ATP</a:t>
            </a:r>
            <a:r>
              <a:rPr b="1" dirty="0" sz="2400" lang="en-US">
                <a:solidFill>
                  <a:srgbClr val="FF0000"/>
                </a:solidFill>
                <a:highlight>
                  <a:srgbClr val="FFFF00"/>
                </a:highlight>
              </a:rPr>
              <a:t> =  </a:t>
            </a:r>
            <a:r>
              <a:rPr b="1" dirty="0" sz="2400" lang="en-US">
                <a:solidFill>
                  <a:srgbClr val="FF0000"/>
                </a:solidFill>
              </a:rPr>
              <a:t> </a:t>
            </a:r>
            <a:r>
              <a:rPr b="1" dirty="0" sz="2400" lang="en-US">
                <a:solidFill>
                  <a:srgbClr val="002060"/>
                </a:solidFill>
                <a:highlight>
                  <a:srgbClr val="00FF00"/>
                </a:highlight>
              </a:rPr>
              <a:t>FADH2</a:t>
            </a:r>
            <a:endParaRPr b="1" sz="2400">
              <a:solidFill>
                <a:srgbClr val="002060"/>
              </a:solidFill>
              <a:highlight>
                <a:srgbClr val="00FF00"/>
              </a:highlight>
            </a:endParaRPr>
          </a:p>
          <a:p>
            <a:pPr algn="just">
              <a:buFont typeface="Wingdings" charset="0"/>
              <a:buChar char="v"/>
            </a:pPr>
            <a:endParaRPr b="1" dirty="0" sz="2400" lang="en-US">
              <a:solidFill>
                <a:srgbClr val="FF0000"/>
              </a:solidFill>
            </a:endParaRPr>
          </a:p>
          <a:p>
            <a:pPr algn="just" indent="0" marL="0">
              <a:buFont typeface="Wingdings" charset="0"/>
              <a:buNone/>
            </a:pPr>
            <a:r>
              <a:rPr b="1" sz="2400" lang="en-US">
                <a:solidFill>
                  <a:srgbClr val="FF0000"/>
                </a:solidFill>
              </a:rPr>
              <a:t>                                                   </a:t>
            </a:r>
            <a:r>
              <a:rPr b="1" sz="2400" lang="en-US" smtClean="0">
                <a:solidFill>
                  <a:srgbClr val="FF0000"/>
                </a:solidFill>
              </a:rPr>
              <a:t>                             </a:t>
            </a:r>
            <a:r>
              <a:rPr b="1" dirty="0" sz="2400" lang="en-US">
                <a:solidFill>
                  <a:srgbClr val="FF0000"/>
                </a:solidFill>
              </a:rPr>
              <a:t>(1.5 ATP)</a:t>
            </a:r>
          </a:p>
          <a:p>
            <a:pPr algn="just">
              <a:buFont typeface="Wingdings" charset="0"/>
              <a:buChar char="ü"/>
            </a:pPr>
            <a:endParaRPr sz="2400"/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67" name="Content Placeholder 2"/>
          <p:cNvSpPr>
            <a:spLocks noGrp="1" noEditPoints="1"/>
          </p:cNvSpPr>
          <p:nvPr>
            <p:ph idx="1"/>
          </p:nvPr>
        </p:nvSpPr>
        <p:spPr>
          <a:xfrm>
            <a:off x="338831" y="5337853"/>
            <a:ext cx="11647503" cy="1088794"/>
          </a:xfrm>
          <a:prstGeom prst="rect"/>
        </p:spPr>
        <p:txBody>
          <a:bodyPr>
            <a:normAutofit/>
          </a:bodyPr>
          <a:p>
            <a:pPr algn="just" indent="0" marL="0">
              <a:buNone/>
            </a:pPr>
            <a:r>
              <a:rPr b="1" lang="en-US">
                <a:solidFill>
                  <a:srgbClr val="FF0000"/>
                </a:solidFill>
              </a:rPr>
              <a:t>Energetics of oxidative phosphorylation</a:t>
            </a:r>
          </a:p>
          <a:p>
            <a:pPr algn="just" indent="0" marL="0">
              <a:buNone/>
            </a:pPr>
            <a:r>
              <a:rPr lang="en-US"/>
              <a:t>when NADH is oxidized, 35% of energy is trapped in the form of 2.5 ATP &amp; remaining is lost as heat</a:t>
            </a:r>
          </a:p>
        </p:txBody>
      </p:sp>
      <p:pic>
        <p:nvPicPr>
          <p:cNvPr id="209718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5337853"/>
          </a:xfrm>
          <a:prstGeom prst="rect"/>
        </p:spPr>
      </p:pic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7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41657"/>
            <a:ext cx="11713241" cy="6716343"/>
          </a:xfrm>
          <a:prstGeom prst="rect"/>
        </p:spPr>
      </p:pic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Title 1"/>
          <p:cNvSpPr>
            <a:spLocks noGrp="1" noEditPoints="1"/>
          </p:cNvSpPr>
          <p:nvPr>
            <p:ph type="title"/>
          </p:nvPr>
        </p:nvSpPr>
        <p:spPr>
          <a:xfrm>
            <a:off x="838200" y="-993978"/>
            <a:ext cx="10515600" cy="3309541"/>
          </a:xfrm>
          <a:prstGeom prst="rect"/>
        </p:spPr>
        <p:txBody>
          <a:bodyPr/>
          <a:p>
            <a:endParaRPr b="1">
              <a:solidFill>
                <a:srgbClr val="FF0000"/>
              </a:solidFill>
            </a:endParaRPr>
          </a:p>
        </p:txBody>
      </p:sp>
      <p:sp>
        <p:nvSpPr>
          <p:cNvPr id="1048777" name="Content Placeholder 2"/>
          <p:cNvSpPr>
            <a:spLocks noGrp="1" noEditPoints="1"/>
          </p:cNvSpPr>
          <p:nvPr>
            <p:ph idx="1"/>
          </p:nvPr>
        </p:nvSpPr>
        <p:spPr>
          <a:xfrm>
            <a:off x="83697" y="6355967"/>
            <a:ext cx="11270103" cy="305274"/>
          </a:xfrm>
          <a:prstGeom prst="rect"/>
        </p:spPr>
        <p:txBody>
          <a:bodyPr>
            <a:normAutofit/>
          </a:bodyPr>
          <a:p>
            <a:pPr indent="0" marL="0">
              <a:buNone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Peter mitchell 1961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09719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66344"/>
            <a:ext cx="12192000" cy="5156889"/>
          </a:xfrm>
          <a:prstGeom prst="rect"/>
        </p:spPr>
      </p:pic>
      <p:pic>
        <p:nvPicPr>
          <p:cNvPr id="209719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3641251" y="4222617"/>
            <a:ext cx="7252778" cy="2519100"/>
          </a:xfrm>
          <a:prstGeom prst="rect"/>
        </p:spPr>
      </p:pic>
      <p:sp>
        <p:nvSpPr>
          <p:cNvPr id="1048778" name="TextBox 8"/>
          <p:cNvSpPr txBox="1"/>
          <p:nvPr/>
        </p:nvSpPr>
        <p:spPr>
          <a:xfrm>
            <a:off x="588250" y="2820259"/>
            <a:ext cx="4317017" cy="580971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800" lang="en-US">
                <a:highlight>
                  <a:srgbClr val="FFFF00"/>
                </a:highlight>
              </a:rPr>
              <a:t>1</a:t>
            </a:r>
            <a:r>
              <a:rPr sz="3200" lang="en-US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048779" name="TextBox 10"/>
          <p:cNvSpPr txBox="1"/>
          <p:nvPr/>
        </p:nvSpPr>
        <p:spPr>
          <a:xfrm>
            <a:off x="588250" y="166344"/>
            <a:ext cx="8019401" cy="519780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FF0000"/>
                </a:solidFill>
                <a:highlight>
                  <a:srgbClr val="FFFF00"/>
                </a:highlight>
              </a:rPr>
              <a:t>Mechanism of oxidative phosphorylation</a:t>
            </a:r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84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08328"/>
            <a:ext cx="7166860" cy="5625922"/>
          </a:xfrm>
          <a:prstGeom prst="rect"/>
        </p:spPr>
      </p:pic>
      <p:sp>
        <p:nvSpPr>
          <p:cNvPr id="1048785" name="TextBox 5"/>
          <p:cNvSpPr txBox="1"/>
          <p:nvPr/>
        </p:nvSpPr>
        <p:spPr>
          <a:xfrm>
            <a:off x="7810934" y="1422735"/>
            <a:ext cx="749850" cy="366801"/>
          </a:xfrm>
          <a:prstGeom prst="rect"/>
          <a:noFill/>
        </p:spPr>
        <p:txBody>
          <a:bodyPr rtlCol="0" wrap="square">
            <a:spAutoFit/>
          </a:bodyPr>
          <a:p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4H</a:t>
            </a:r>
            <a:r>
              <a:rPr baseline="30000" b="1" lang="en-US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</a:p>
        </p:txBody>
      </p:sp>
      <p:sp>
        <p:nvSpPr>
          <p:cNvPr id="1048786" name="TextBox 7"/>
          <p:cNvSpPr txBox="1"/>
          <p:nvPr/>
        </p:nvSpPr>
        <p:spPr>
          <a:xfrm>
            <a:off x="9069126" y="656119"/>
            <a:ext cx="787927" cy="366801"/>
          </a:xfrm>
          <a:prstGeom prst="rect"/>
          <a:noFill/>
        </p:spPr>
        <p:txBody>
          <a:bodyPr rtlCol="0" wrap="square">
            <a:spAutoFit/>
          </a:bodyPr>
          <a:p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4H</a:t>
            </a:r>
            <a:r>
              <a:rPr baseline="30000" b="1" lang="en-US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</a:p>
        </p:txBody>
      </p:sp>
      <p:pic>
        <p:nvPicPr>
          <p:cNvPr id="2097194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237038" y="0"/>
            <a:ext cx="5954962" cy="6748731"/>
          </a:xfrm>
          <a:prstGeom prst="rect"/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0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91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25825"/>
            <a:ext cx="10515600" cy="5351138"/>
          </a:xfrm>
          <a:prstGeom prst="rect"/>
        </p:spPr>
        <p:txBody>
          <a:bodyPr/>
          <a:p/>
        </p:txBody>
      </p:sp>
      <p:pic>
        <p:nvPicPr>
          <p:cNvPr id="209719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93732"/>
            <a:ext cx="12056505" cy="6764268"/>
          </a:xfrm>
          <a:prstGeom prst="rect"/>
        </p:spPr>
      </p:pic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9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03371" cy="6952755"/>
          </a:xfrm>
          <a:prstGeom prst="rect"/>
        </p:spPr>
      </p:pic>
      <p:sp>
        <p:nvSpPr>
          <p:cNvPr id="1048797" name="TextBox 4"/>
          <p:cNvSpPr txBox="1"/>
          <p:nvPr/>
        </p:nvSpPr>
        <p:spPr>
          <a:xfrm flipH="1">
            <a:off x="760091" y="812337"/>
            <a:ext cx="78109" cy="642162"/>
          </a:xfrm>
          <a:prstGeom prst="rect"/>
          <a:noFill/>
        </p:spPr>
        <p:txBody>
          <a:bodyPr rtlCol="0" wrap="square">
            <a:spAutoFit/>
          </a:bodyPr>
          <a:p>
            <a:pPr indent="0" marL="0">
              <a:buFont typeface="Wingdings" charset="0"/>
              <a:buNone/>
            </a:pPr>
            <a:r>
              <a:rPr b="1" sz="3600" lang="en-US">
                <a:highlight>
                  <a:srgbClr val="FFFF00"/>
                </a:highlight>
              </a:rPr>
              <a:t>2</a:t>
            </a:r>
          </a:p>
        </p:txBody>
      </p:sp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0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39571"/>
            <a:ext cx="12056504" cy="6718429"/>
          </a:xfrm>
          <a:prstGeom prst="rect"/>
        </p:spPr>
      </p:pic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0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8525963" cy="6858000"/>
          </a:xfrm>
          <a:prstGeom prst="rect"/>
        </p:spPr>
      </p:pic>
      <p:pic>
        <p:nvPicPr>
          <p:cNvPr id="209719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935401" y="166770"/>
            <a:ext cx="4256599" cy="6555703"/>
          </a:xfrm>
          <a:prstGeom prst="rect"/>
        </p:spPr>
      </p:pic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1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8109" y="0"/>
            <a:ext cx="8716418" cy="3898304"/>
          </a:xfrm>
          <a:prstGeom prst="rect"/>
        </p:spPr>
      </p:pic>
      <p:pic>
        <p:nvPicPr>
          <p:cNvPr id="209720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3429000"/>
            <a:ext cx="8544577" cy="3925081"/>
          </a:xfrm>
          <a:prstGeom prst="rect"/>
        </p:spPr>
      </p:pic>
      <p:pic>
        <p:nvPicPr>
          <p:cNvPr id="209720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8294704" y="166770"/>
            <a:ext cx="3897296" cy="6555703"/>
          </a:xfrm>
          <a:prstGeom prst="rect"/>
        </p:spPr>
      </p:pic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1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8772093" cy="7058290"/>
          </a:xfrm>
          <a:prstGeom prst="rect"/>
        </p:spPr>
      </p:pic>
      <p:pic>
        <p:nvPicPr>
          <p:cNvPr id="209720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8185274" y="232461"/>
            <a:ext cx="4006726" cy="6321561"/>
          </a:xfrm>
          <a:prstGeom prst="rect"/>
        </p:spPr>
      </p:pic>
      <p:sp>
        <p:nvSpPr>
          <p:cNvPr id="1048818" name="TextBox 6"/>
          <p:cNvSpPr txBox="1"/>
          <p:nvPr/>
        </p:nvSpPr>
        <p:spPr>
          <a:xfrm>
            <a:off x="838200" y="5143500"/>
            <a:ext cx="2108076" cy="580971"/>
          </a:xfrm>
          <a:prstGeom prst="rect"/>
          <a:noFill/>
        </p:spPr>
        <p:txBody>
          <a:bodyPr rtlCol="0" wrap="square">
            <a:spAutoFit/>
          </a:bodyPr>
          <a:p>
            <a:r>
              <a:rPr b="1" sz="3200" lang="en-US">
                <a:highlight>
                  <a:srgbClr val="FFFF00"/>
                </a:highlight>
              </a:rPr>
              <a:t>2.5    ATP</a:t>
            </a:r>
          </a:p>
        </p:txBody>
      </p:sp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2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206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>
          <a:xfrm>
            <a:off x="7036028" y="3162669"/>
            <a:ext cx="4623311" cy="2554032"/>
          </a:xfrm>
          <a:prstGeom prst="rect"/>
        </p:spPr>
      </p:pic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2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3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Title 1"/>
          <p:cNvSpPr>
            <a:spLocks noGrp="1" noEditPoints="1"/>
          </p:cNvSpPr>
          <p:nvPr>
            <p:ph type="title"/>
          </p:nvPr>
        </p:nvSpPr>
        <p:spPr>
          <a:xfrm>
            <a:off x="400788" y="365125"/>
            <a:ext cx="10953012" cy="1325563"/>
          </a:xfrm>
          <a:prstGeom prst="rect"/>
        </p:spPr>
        <p:txBody>
          <a:bodyPr/>
          <a:p>
            <a:pPr algn="just"/>
            <a:r>
              <a:rPr b="1" lang="en-US">
                <a:solidFill>
                  <a:srgbClr val="FF0000"/>
                </a:solidFill>
              </a:rPr>
              <a:t>Shuttle pathways</a:t>
            </a:r>
            <a:r>
              <a:rPr lang="en-US"/>
              <a:t>-transport of reducing equivalents</a:t>
            </a:r>
          </a:p>
        </p:txBody>
      </p:sp>
      <p:sp>
        <p:nvSpPr>
          <p:cNvPr id="1048838" name="Content Placeholder 2"/>
          <p:cNvSpPr>
            <a:spLocks noGrp="1" noEditPoints="1"/>
          </p:cNvSpPr>
          <p:nvPr>
            <p:ph idx="1"/>
          </p:nvPr>
        </p:nvSpPr>
        <p:spPr>
          <a:xfrm>
            <a:off x="478897" y="-595765"/>
            <a:ext cx="6230772" cy="6772728"/>
          </a:xfrm>
          <a:prstGeom prst="rect"/>
        </p:spPr>
        <p:txBody>
          <a:bodyPr>
            <a:normAutofit lnSpcReduction="10000"/>
          </a:bodyPr>
          <a:p>
            <a:endParaRPr lang="en-US"/>
          </a:p>
          <a:p>
            <a:endParaRPr lang="en-US"/>
          </a:p>
          <a:p>
            <a:endParaRPr lang="en-US"/>
          </a:p>
          <a:p>
            <a:pPr indent="0" marL="0">
              <a:buNone/>
            </a:pPr>
            <a:endParaRPr lang="en-US"/>
          </a:p>
          <a:p>
            <a:pPr indent="0" marL="0">
              <a:buNone/>
            </a:pPr>
            <a:endParaRPr lang="en-US"/>
          </a:p>
          <a:p>
            <a:pPr indent="0" marL="0">
              <a:buNone/>
            </a:pPr>
            <a:r>
              <a:t>The inner mitochondrial membrane is</a:t>
            </a:r>
            <a:r>
              <a:rPr lang="en-US"/>
              <a:t> </a:t>
            </a:r>
            <a:r>
              <a:rPr>
                <a:solidFill>
                  <a:srgbClr val="FF0000"/>
                </a:solidFill>
              </a:rPr>
              <a:t>impermeable to NADH</a:t>
            </a:r>
            <a:r>
              <a:t>. Therefore, the NADH</a:t>
            </a:r>
            <a:r>
              <a:rPr lang="en-US"/>
              <a:t> </a:t>
            </a:r>
            <a:r>
              <a:t>produced in the cytosol cannot directly enter the</a:t>
            </a:r>
            <a:r>
              <a:rPr lang="en-US"/>
              <a:t> </a:t>
            </a:r>
            <a:r>
              <a:t>mitochondria</a:t>
            </a:r>
            <a:endParaRPr lang="en-US"/>
          </a:p>
          <a:p>
            <a:pPr indent="0" marL="0">
              <a:buNone/>
            </a:pPr>
            <a:r>
              <a:t>Two main shuttle systems are of importance </a:t>
            </a:r>
            <a:endParaRPr lang="en-US"/>
          </a:p>
          <a:p>
            <a:pPr>
              <a:buFont typeface="Wingdings" charset="0"/>
              <a:buChar char="v"/>
            </a:pPr>
            <a:r>
              <a:rPr>
                <a:solidFill>
                  <a:srgbClr val="FF0000"/>
                </a:solidFill>
              </a:rPr>
              <a:t>Glycero</a:t>
            </a:r>
            <a:r>
              <a:rPr lang="en-US">
                <a:solidFill>
                  <a:srgbClr val="FF0000"/>
                </a:solidFill>
              </a:rPr>
              <a:t>l </a:t>
            </a:r>
            <a:r>
              <a:rPr>
                <a:solidFill>
                  <a:srgbClr val="FF0000"/>
                </a:solidFill>
              </a:rPr>
              <a:t>phosphate shuttle</a:t>
            </a:r>
            <a:r>
              <a:t> – present in skeletal muscle and brain </a:t>
            </a:r>
            <a:endParaRPr lang="en-US"/>
          </a:p>
          <a:p>
            <a:pPr>
              <a:buFont typeface="Wingdings" charset="0"/>
              <a:buChar char="v"/>
            </a:pPr>
            <a:r>
              <a:rPr>
                <a:solidFill>
                  <a:srgbClr val="FF0000"/>
                </a:solidFill>
              </a:rPr>
              <a:t>Malate shuttle </a:t>
            </a:r>
            <a:r>
              <a:t>– present in liver, kidney and </a:t>
            </a:r>
            <a:r>
              <a:rPr lang="en-US"/>
              <a:t>heart mitochondria</a:t>
            </a:r>
          </a:p>
        </p:txBody>
      </p:sp>
      <p:pic>
        <p:nvPicPr>
          <p:cNvPr id="209720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6865399" y="1758570"/>
            <a:ext cx="4960398" cy="5099430"/>
          </a:xfrm>
          <a:prstGeom prst="rect"/>
        </p:spPr>
      </p:pic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1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Title 1"/>
          <p:cNvSpPr>
            <a:spLocks noGrp="1" noEditPoints="1"/>
          </p:cNvSpPr>
          <p:nvPr>
            <p:ph type="title"/>
          </p:nvPr>
        </p:nvSpPr>
        <p:spPr>
          <a:xfrm>
            <a:off x="322678" y="115175"/>
            <a:ext cx="11031122" cy="591335"/>
          </a:xfrm>
          <a:prstGeom prst="rect"/>
        </p:spPr>
        <p:txBody>
          <a:bodyPr>
            <a:normAutofit/>
          </a:bodyPr>
          <a:p>
            <a:r>
              <a:rPr b="1">
                <a:solidFill>
                  <a:srgbClr val="FF0000"/>
                </a:solidFill>
              </a:rPr>
              <a:t>Glycero</a:t>
            </a:r>
            <a:r>
              <a:rPr b="1" lang="en-US">
                <a:solidFill>
                  <a:srgbClr val="FF0000"/>
                </a:solidFill>
              </a:rPr>
              <a:t>l </a:t>
            </a:r>
            <a:r>
              <a:rPr b="1">
                <a:solidFill>
                  <a:srgbClr val="FF0000"/>
                </a:solidFill>
              </a:rPr>
              <a:t>phosphate shuttle</a:t>
            </a:r>
            <a:r>
              <a:t> </a:t>
            </a:r>
          </a:p>
        </p:txBody>
      </p:sp>
      <p:sp>
        <p:nvSpPr>
          <p:cNvPr id="1048843" name="Content Placeholder 2"/>
          <p:cNvSpPr>
            <a:spLocks noGrp="1" noEditPoints="1"/>
          </p:cNvSpPr>
          <p:nvPr>
            <p:ph idx="1"/>
          </p:nvPr>
        </p:nvSpPr>
        <p:spPr>
          <a:xfrm>
            <a:off x="197703" y="6059151"/>
            <a:ext cx="11156097" cy="117812"/>
          </a:xfrm>
          <a:prstGeom prst="rect"/>
        </p:spPr>
        <p:txBody>
          <a:bodyPr>
            <a:normAutofit/>
          </a:bodyPr>
          <a:p>
            <a:r>
              <a:rPr b="1">
                <a:solidFill>
                  <a:srgbClr val="FF0000"/>
                </a:solidFill>
              </a:rPr>
              <a:t>FADH</a:t>
            </a:r>
            <a:r>
              <a:rPr baseline="-25000" b="1">
                <a:solidFill>
                  <a:srgbClr val="FF0000"/>
                </a:solidFill>
              </a:rPr>
              <a:t>2</a:t>
            </a:r>
            <a:r>
              <a:t> gets oxidized via ETC to generate</a:t>
            </a:r>
            <a:r>
              <a:rPr lang="en-US"/>
              <a:t> </a:t>
            </a:r>
            <a:r>
              <a:rPr b="1" lang="en-US">
                <a:solidFill>
                  <a:srgbClr val="FF0000"/>
                </a:solidFill>
              </a:rPr>
              <a:t>1.5 </a:t>
            </a:r>
            <a:r>
              <a:rPr b="1">
                <a:solidFill>
                  <a:srgbClr val="FF0000"/>
                </a:solidFill>
              </a:rPr>
              <a:t>ATP</a:t>
            </a:r>
            <a:r>
              <a:t>.</a:t>
            </a:r>
          </a:p>
        </p:txBody>
      </p:sp>
      <p:pic>
        <p:nvPicPr>
          <p:cNvPr id="209721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95039" y="706510"/>
            <a:ext cx="12001922" cy="5074739"/>
          </a:xfrm>
          <a:prstGeom prst="rect"/>
          <a:solidFill>
            <a:schemeClr val="accent2"/>
          </a:solidFill>
          <a:ln w="12700">
            <a:solidFill>
              <a:srgbClr val="FF0000"/>
            </a:solidFill>
          </a:ln>
        </p:spPr>
      </p:pic>
      <p:sp>
        <p:nvSpPr>
          <p:cNvPr id="1048844" name="TextBox 4"/>
          <p:cNvSpPr txBox="1"/>
          <p:nvPr/>
        </p:nvSpPr>
        <p:spPr>
          <a:xfrm>
            <a:off x="3686177" y="4567428"/>
            <a:ext cx="904768" cy="366801"/>
          </a:xfrm>
          <a:prstGeom prst="rect"/>
          <a:noFill/>
        </p:spPr>
        <p:txBody>
          <a:bodyPr rtlCol="0" wrap="square">
            <a:spAutoFit/>
          </a:bodyPr>
          <a:p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1.5</a:t>
            </a:r>
          </a:p>
        </p:txBody>
      </p:sp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Title 1"/>
          <p:cNvSpPr>
            <a:spLocks noGrp="1" noEditPoints="1"/>
          </p:cNvSpPr>
          <p:nvPr>
            <p:ph type="title"/>
          </p:nvPr>
        </p:nvSpPr>
        <p:spPr>
          <a:xfrm>
            <a:off x="72728" y="-212884"/>
            <a:ext cx="11281072" cy="1200588"/>
          </a:xfrm>
          <a:prstGeom prst="rect"/>
        </p:spPr>
        <p:txBody>
          <a:bodyPr/>
          <a:p>
            <a:r>
              <a:rPr b="1" lang="en-US">
                <a:solidFill>
                  <a:srgbClr val="FF0000"/>
                </a:solidFill>
              </a:rPr>
              <a:t>Malate aspartate shuttle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849" name="Content Placeholder 2"/>
          <p:cNvSpPr>
            <a:spLocks noGrp="1" noEditPoints="1"/>
          </p:cNvSpPr>
          <p:nvPr>
            <p:ph idx="1"/>
          </p:nvPr>
        </p:nvSpPr>
        <p:spPr>
          <a:xfrm>
            <a:off x="369544" y="6121639"/>
            <a:ext cx="10984256" cy="274030"/>
          </a:xfrm>
          <a:prstGeom prst="rect"/>
        </p:spPr>
        <p:txBody>
          <a:bodyPr>
            <a:normAutofit/>
          </a:bodyPr>
          <a:p>
            <a:pPr indent="0" marL="0">
              <a:buNone/>
            </a:pPr>
            <a:r>
              <a:rPr b="1">
                <a:solidFill>
                  <a:srgbClr val="FF0000"/>
                </a:solidFill>
              </a:rPr>
              <a:t>NADH</a:t>
            </a:r>
            <a:r>
              <a:t> gets oxidized via</a:t>
            </a:r>
            <a:r>
              <a:rPr lang="en-US"/>
              <a:t> </a:t>
            </a:r>
            <a:r>
              <a:t>electron transport chain and </a:t>
            </a:r>
            <a:r>
              <a:rPr b="1" lang="en-US">
                <a:solidFill>
                  <a:srgbClr val="FF0000"/>
                </a:solidFill>
              </a:rPr>
              <a:t>2.5</a:t>
            </a:r>
            <a:r>
              <a:rPr b="1">
                <a:solidFill>
                  <a:srgbClr val="FF0000"/>
                </a:solidFill>
              </a:rPr>
              <a:t> ATP</a:t>
            </a:r>
            <a:r>
              <a:t> are</a:t>
            </a:r>
            <a:r>
              <a:rPr lang="en-US"/>
              <a:t> </a:t>
            </a:r>
            <a:r>
              <a:t>produced</a:t>
            </a:r>
          </a:p>
        </p:txBody>
      </p:sp>
      <p:pic>
        <p:nvPicPr>
          <p:cNvPr id="209721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2728" y="706510"/>
            <a:ext cx="11281073" cy="5266704"/>
          </a:xfrm>
          <a:prstGeom prst="rect"/>
          <a:solidFill>
            <a:schemeClr val="accent2"/>
          </a:solidFill>
          <a:ln w="12700">
            <a:solidFill>
              <a:schemeClr val="accent1"/>
            </a:solidFill>
          </a:ln>
        </p:spPr>
      </p:pic>
      <p:sp>
        <p:nvSpPr>
          <p:cNvPr id="1048850" name="TextBox 5"/>
          <p:cNvSpPr txBox="1"/>
          <p:nvPr/>
        </p:nvSpPr>
        <p:spPr>
          <a:xfrm>
            <a:off x="1180293" y="4416039"/>
            <a:ext cx="1357633" cy="366801"/>
          </a:xfrm>
          <a:prstGeom prst="rect"/>
          <a:noFill/>
        </p:spPr>
        <p:txBody>
          <a:bodyPr rtlCol="0" wrap="square">
            <a:spAutoFit/>
          </a:bodyPr>
          <a:p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2.5</a:t>
            </a:r>
          </a:p>
        </p:txBody>
      </p:sp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55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60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65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70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71014" y="67075"/>
            <a:ext cx="12020986" cy="6790925"/>
          </a:xfrm>
          <a:prstGeom prst="rect"/>
        </p:spPr>
      </p:pic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75" name="Content Placeholder 2"/>
          <p:cNvSpPr>
            <a:spLocks noGrp="1" noEditPoints="1"/>
          </p:cNvSpPr>
          <p:nvPr>
            <p:ph idx="1"/>
          </p:nvPr>
        </p:nvSpPr>
        <p:spPr>
          <a:xfrm>
            <a:off x="275813" y="5293680"/>
            <a:ext cx="11702862" cy="883283"/>
          </a:xfrm>
          <a:prstGeom prst="rect"/>
        </p:spPr>
        <p:txBody>
          <a:bodyPr>
            <a:normAutofit/>
          </a:bodyPr>
          <a:p>
            <a:r>
              <a:rPr b="1" lang="en-US">
                <a:solidFill>
                  <a:srgbClr val="FF0000"/>
                </a:solidFill>
              </a:rPr>
              <a:t>Monooxygenases </a:t>
            </a:r>
            <a:r>
              <a:rPr lang="en-US"/>
              <a:t>also known as </a:t>
            </a:r>
            <a:r>
              <a:rPr lang="en-US">
                <a:solidFill>
                  <a:srgbClr val="7030A0"/>
                </a:solidFill>
              </a:rPr>
              <a:t>hydroxylases, mixed function oxidases, mixed function oxygenases </a:t>
            </a:r>
          </a:p>
          <a:p>
            <a:pPr indent="0" marL="0">
              <a:buNone/>
            </a:pPr>
            <a:r>
              <a:rPr lang="en-US"/>
              <a:t>Examples: </a:t>
            </a:r>
            <a:r>
              <a:rPr lang="en-US">
                <a:solidFill>
                  <a:srgbClr val="FF0000"/>
                </a:solidFill>
              </a:rPr>
              <a:t>microsomal cytochrome P-</a:t>
            </a:r>
            <a:r>
              <a:rPr baseline="0" lang="en-US">
                <a:solidFill>
                  <a:srgbClr val="FF0000"/>
                </a:solidFill>
              </a:rPr>
              <a:t>450 monooxygenase</a:t>
            </a:r>
            <a:r>
              <a:rPr baseline="-25000" lang="en-US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09721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94557" y="0"/>
            <a:ext cx="12286557" cy="5202083"/>
          </a:xfrm>
          <a:prstGeom prst="rect"/>
        </p:spPr>
      </p:pic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097217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87383" y="339634"/>
            <a:ext cx="11066417" cy="6178732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1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22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 noEditPoints="1"/>
          </p:cNvSpPr>
          <p:nvPr>
            <p:ph type="title"/>
          </p:nvPr>
        </p:nvSpPr>
        <p:spPr>
          <a:xfrm>
            <a:off x="838200" y="0"/>
            <a:ext cx="10515600" cy="175936"/>
          </a:xfrm>
          <a:prstGeom prst="rect"/>
        </p:spPr>
        <p:txBody>
          <a:bodyPr>
            <a:normAutofit/>
          </a:bodyPr>
          <a:p/>
        </p:txBody>
      </p:sp>
      <p:sp>
        <p:nvSpPr>
          <p:cNvPr id="1048627" name="Content Placeholder 2"/>
          <p:cNvSpPr>
            <a:spLocks noGrp="1" noEditPoints="1"/>
          </p:cNvSpPr>
          <p:nvPr>
            <p:ph idx="1"/>
          </p:nvPr>
        </p:nvSpPr>
        <p:spPr>
          <a:xfrm>
            <a:off x="205666" y="410746"/>
            <a:ext cx="11897188" cy="5816154"/>
          </a:xfrm>
          <a:prstGeom prst="rect"/>
        </p:spPr>
        <p:txBody>
          <a:bodyPr>
            <a:normAutofit lnSpcReduction="10000"/>
          </a:bodyPr>
          <a:p>
            <a:pPr>
              <a:buFont typeface="Wingdings" charset="0"/>
              <a:buChar char="Ø"/>
            </a:pPr>
            <a:r>
              <a:rPr b="1" dirty="0" sz="2800" lang="en-US">
                <a:solidFill>
                  <a:srgbClr val="FF0000"/>
                </a:solidFill>
              </a:rPr>
              <a:t>E</a:t>
            </a:r>
            <a:r>
              <a:rPr b="1" sz="2800">
                <a:solidFill>
                  <a:srgbClr val="FF0000"/>
                </a:solidFill>
              </a:rPr>
              <a:t>xergonic </a:t>
            </a:r>
            <a:r>
              <a:rPr b="1" dirty="0" sz="2800" lang="en-US">
                <a:solidFill>
                  <a:srgbClr val="FF0000"/>
                </a:solidFill>
              </a:rPr>
              <a:t>/catabolism</a:t>
            </a:r>
            <a:endParaRPr b="1" sz="2800">
              <a:solidFill>
                <a:srgbClr val="FF0000"/>
              </a:solidFill>
            </a:endParaRPr>
          </a:p>
          <a:p>
            <a:r>
              <a:rPr sz="2800"/>
              <a:t>ATP + H</a:t>
            </a:r>
            <a:r>
              <a:rPr sz="2400"/>
              <a:t>2</a:t>
            </a:r>
            <a:r>
              <a:rPr sz="2800"/>
              <a:t>O → ADP + Pi - Δ G = -</a:t>
            </a:r>
            <a:r>
              <a:rPr sz="2800" smtClean="0"/>
              <a:t>7.3</a:t>
            </a:r>
            <a:r>
              <a:rPr dirty="0" sz="2800" lang="en-US" smtClean="0"/>
              <a:t> </a:t>
            </a:r>
            <a:r>
              <a:rPr sz="2800" smtClean="0"/>
              <a:t>cal/mol</a:t>
            </a:r>
            <a:endParaRPr sz="2800"/>
          </a:p>
          <a:p>
            <a:pPr>
              <a:buFont typeface="Wingdings" charset="0"/>
              <a:buChar char="Ø"/>
            </a:pPr>
            <a:r>
              <a:rPr b="1" dirty="0" sz="2800" lang="en-US" err="1">
                <a:solidFill>
                  <a:srgbClr val="FF0000"/>
                </a:solidFill>
              </a:rPr>
              <a:t>Endergonic</a:t>
            </a:r>
            <a:r>
              <a:rPr b="1" dirty="0" sz="2800" lang="en-US">
                <a:solidFill>
                  <a:srgbClr val="FF0000"/>
                </a:solidFill>
              </a:rPr>
              <a:t>/anabolism</a:t>
            </a:r>
            <a:endParaRPr b="1" sz="2800">
              <a:solidFill>
                <a:srgbClr val="FF0000"/>
              </a:solidFill>
            </a:endParaRPr>
          </a:p>
          <a:p>
            <a:r>
              <a:rPr sz="2800"/>
              <a:t>ADP + Pi → ATP + ΔG = +</a:t>
            </a:r>
            <a:r>
              <a:rPr sz="2800" smtClean="0"/>
              <a:t>7.3</a:t>
            </a:r>
            <a:r>
              <a:rPr dirty="0" sz="2800" lang="en-US" smtClean="0"/>
              <a:t> </a:t>
            </a:r>
            <a:r>
              <a:rPr sz="2800" smtClean="0"/>
              <a:t>cal/mol</a:t>
            </a:r>
            <a:endParaRPr dirty="0" sz="2800" lang="en-US"/>
          </a:p>
          <a:p>
            <a:pPr indent="0" marL="0">
              <a:buFont typeface="+mj-lt"/>
              <a:buNone/>
            </a:pPr>
            <a:r>
              <a:rPr b="1" dirty="0" sz="3200" lang="en-US">
                <a:solidFill>
                  <a:srgbClr val="FF0000"/>
                </a:solidFill>
              </a:rPr>
              <a:t>1. </a:t>
            </a:r>
            <a:r>
              <a:rPr b="1" sz="3200">
                <a:solidFill>
                  <a:srgbClr val="FF0000"/>
                </a:solidFill>
              </a:rPr>
              <a:t>Enthalpy</a:t>
            </a:r>
            <a:r>
              <a:rPr sz="3200"/>
              <a:t> </a:t>
            </a:r>
            <a:r>
              <a:t>is a measure of change in heat content of the reactant,</a:t>
            </a:r>
            <a:r>
              <a:rPr dirty="0" lang="en-US"/>
              <a:t> </a:t>
            </a:r>
            <a:r>
              <a:t>when compared to product, which is denoted as ΔH.</a:t>
            </a:r>
          </a:p>
          <a:p>
            <a:pPr indent="0" marL="0">
              <a:buNone/>
            </a:pPr>
            <a:r>
              <a:rPr b="1" dirty="0" lang="en-US">
                <a:solidFill>
                  <a:srgbClr val="FF0000"/>
                </a:solidFill>
              </a:rPr>
              <a:t>2. </a:t>
            </a:r>
            <a:r>
              <a:rPr b="1">
                <a:solidFill>
                  <a:srgbClr val="FF0000"/>
                </a:solidFill>
              </a:rPr>
              <a:t>ΔS </a:t>
            </a:r>
            <a:r>
              <a:t>is the change in </a:t>
            </a:r>
            <a:r>
              <a:rPr b="1" sz="3200">
                <a:solidFill>
                  <a:srgbClr val="FF0000"/>
                </a:solidFill>
              </a:rPr>
              <a:t>entropy</a:t>
            </a:r>
            <a:r>
              <a:t>. It is the term used to express the degree of randomness or disorder created during a reaction. The randomness is increased when a biomolecule is broken down to smaller molecules. For example:</a:t>
            </a:r>
            <a:r>
              <a:rPr dirty="0" lang="en-US"/>
              <a:t>   </a:t>
            </a:r>
            <a:r>
              <a:rPr b="1">
                <a:solidFill>
                  <a:srgbClr val="002060"/>
                </a:solidFill>
              </a:rPr>
              <a:t>C</a:t>
            </a:r>
            <a:r>
              <a:rPr baseline="-25000" b="1">
                <a:solidFill>
                  <a:srgbClr val="002060"/>
                </a:solidFill>
              </a:rPr>
              <a:t>6</a:t>
            </a:r>
            <a:r>
              <a:rPr b="1">
                <a:solidFill>
                  <a:srgbClr val="002060"/>
                </a:solidFill>
              </a:rPr>
              <a:t>H</a:t>
            </a:r>
            <a:r>
              <a:rPr baseline="-25000" b="1">
                <a:solidFill>
                  <a:srgbClr val="002060"/>
                </a:solidFill>
              </a:rPr>
              <a:t>12</a:t>
            </a:r>
            <a:r>
              <a:rPr b="1">
                <a:solidFill>
                  <a:srgbClr val="002060"/>
                </a:solidFill>
              </a:rPr>
              <a:t>O</a:t>
            </a:r>
            <a:r>
              <a:rPr baseline="-25000" b="1">
                <a:solidFill>
                  <a:srgbClr val="002060"/>
                </a:solidFill>
              </a:rPr>
              <a:t>6</a:t>
            </a:r>
            <a:r>
              <a:rPr b="1">
                <a:solidFill>
                  <a:srgbClr val="002060"/>
                </a:solidFill>
              </a:rPr>
              <a:t> + 6O</a:t>
            </a:r>
            <a:r>
              <a:rPr baseline="-25000" b="1">
                <a:solidFill>
                  <a:srgbClr val="002060"/>
                </a:solidFill>
              </a:rPr>
              <a:t>2</a:t>
            </a:r>
            <a:r>
              <a:rPr b="1">
                <a:solidFill>
                  <a:srgbClr val="002060"/>
                </a:solidFill>
              </a:rPr>
              <a:t>→ 6CO</a:t>
            </a:r>
            <a:r>
              <a:rPr baseline="-25000" b="1">
                <a:solidFill>
                  <a:srgbClr val="002060"/>
                </a:solidFill>
              </a:rPr>
              <a:t>2</a:t>
            </a:r>
            <a:r>
              <a:rPr b="1">
                <a:solidFill>
                  <a:srgbClr val="002060"/>
                </a:solidFill>
              </a:rPr>
              <a:t>+ 6 H</a:t>
            </a:r>
            <a:r>
              <a:rPr baseline="-25000" b="1">
                <a:solidFill>
                  <a:srgbClr val="002060"/>
                </a:solidFill>
              </a:rPr>
              <a:t>2</a:t>
            </a:r>
            <a:r>
              <a:rPr b="1">
                <a:solidFill>
                  <a:srgbClr val="002060"/>
                </a:solidFill>
              </a:rPr>
              <a:t>O</a:t>
            </a:r>
          </a:p>
          <a:p>
            <a:r>
              <a:t>In this process there is an increase in randomness because 7 molecules produce 12 molecules. Whenever a chemical reaction proceeds, if there is an increase in the number of molecules, then, there is an increase in molecular disorder and thus an increase in entropy. This contributes to a</a:t>
            </a:r>
            <a:r>
              <a:rPr b="1">
                <a:solidFill>
                  <a:srgbClr val="FF0000"/>
                </a:solidFill>
              </a:rPr>
              <a:t> – ΔG.</a:t>
            </a: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 noEditPoints="1"/>
          </p:cNvSpPr>
          <p:nvPr>
            <p:ph type="title"/>
          </p:nvPr>
        </p:nvSpPr>
        <p:spPr>
          <a:xfrm flipV="1">
            <a:off x="838200" y="-206914"/>
            <a:ext cx="10515600" cy="572039"/>
          </a:xfrm>
          <a:prstGeom prst="rect"/>
        </p:spPr>
        <p:txBody>
          <a:bodyPr>
            <a:normAutofit/>
          </a:bodyPr>
          <a:p/>
        </p:txBody>
      </p:sp>
      <p:sp>
        <p:nvSpPr>
          <p:cNvPr id="1048632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627140"/>
            <a:ext cx="10515600" cy="5549823"/>
          </a:xfrm>
          <a:prstGeom prst="rect"/>
        </p:spPr>
        <p:txBody>
          <a:bodyPr>
            <a:normAutofit lnSpcReduction="10000"/>
          </a:bodyPr>
          <a:p>
            <a:r>
              <a:t>The relationship between change in </a:t>
            </a:r>
            <a:r>
              <a:rPr>
                <a:solidFill>
                  <a:srgbClr val="FF0000"/>
                </a:solidFill>
              </a:rPr>
              <a:t>free energy</a:t>
            </a:r>
            <a:r>
              <a:t>, </a:t>
            </a:r>
            <a:r>
              <a:rPr>
                <a:solidFill>
                  <a:srgbClr val="FF0000"/>
                </a:solidFill>
              </a:rPr>
              <a:t>enthalpy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entropy</a:t>
            </a:r>
            <a:r>
              <a:t> is expressed as</a:t>
            </a:r>
          </a:p>
          <a:p>
            <a:pPr indent="0" marL="0">
              <a:buNone/>
            </a:pPr>
            <a:r>
              <a:rPr lang="en-US"/>
              <a:t>                                     </a:t>
            </a:r>
            <a:r>
              <a:t>ΔG = ΔH - T ΔS</a:t>
            </a:r>
            <a:endParaRPr lang="en-US"/>
          </a:p>
          <a:p>
            <a:pPr indent="0" marL="0">
              <a:buFont typeface="Arial" panose="020B0604020202020204" pitchFamily="34" charset="0"/>
              <a:buNone/>
            </a:pPr>
            <a:r>
              <a:rPr lang="en-US"/>
              <a:t>T is the absolute temperature.</a:t>
            </a:r>
          </a:p>
          <a:p>
            <a:pPr indent="0" marL="0">
              <a:buFont typeface="Arial" panose="020B0604020202020204" pitchFamily="34" charset="0"/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total of </a:t>
            </a:r>
            <a:r>
              <a:rPr lang="en-US">
                <a:solidFill>
                  <a:srgbClr val="FF0000"/>
                </a:solidFill>
              </a:rPr>
              <a:t>anabolic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catabolic </a:t>
            </a:r>
            <a:r>
              <a:rPr lang="en-US"/>
              <a:t>processes is called as “</a:t>
            </a:r>
            <a:r>
              <a:rPr lang="en-US">
                <a:solidFill>
                  <a:srgbClr val="FF0000"/>
                </a:solidFill>
              </a:rPr>
              <a:t>Metabolism”.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overall net change in metabolism is </a:t>
            </a:r>
            <a:r>
              <a:rPr lang="en-US">
                <a:solidFill>
                  <a:srgbClr val="FF0000"/>
                </a:solidFill>
              </a:rPr>
              <a:t>exergonic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b="1" lang="en-US">
                <a:solidFill>
                  <a:srgbClr val="FF0000"/>
                </a:solidFill>
              </a:rPr>
              <a:t>Standard free energy change (ΔG</a:t>
            </a:r>
            <a:r>
              <a:rPr baseline="30000" b="1" lang="en-US">
                <a:solidFill>
                  <a:srgbClr val="FF0000"/>
                </a:solidFill>
              </a:rPr>
              <a:t>o</a:t>
            </a:r>
            <a:r>
              <a:rPr b="1" lang="en-US">
                <a:solidFill>
                  <a:srgbClr val="FF0000"/>
                </a:solidFill>
              </a:rPr>
              <a:t>)</a:t>
            </a:r>
            <a:r>
              <a:rPr lang="en-US"/>
              <a:t>: It indicates the free energy change when the reactants or products are at concentration of </a:t>
            </a:r>
            <a:r>
              <a:rPr lang="en-US">
                <a:solidFill>
                  <a:srgbClr val="FF0000"/>
                </a:solidFill>
              </a:rPr>
              <a:t>1mol/l at pH 7.0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Default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Mobile Systems</Company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Dr.Kalpana</dc:creator>
  <cp:lastModifiedBy>hp</cp:lastModifiedBy>
  <dcterms:created xsi:type="dcterms:W3CDTF">2021-04-19T03:30:17Z</dcterms:created>
  <dcterms:modified xsi:type="dcterms:W3CDTF">2023-12-29T06:57:41Z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a7b8617ce4b242aeb12fc44992296964</vt:lpwstr>
  </property>
</Properties>
</file>